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2580"/>
    <a:srgbClr val="DB2583"/>
    <a:srgbClr val="452281"/>
    <a:srgbClr val="431F82"/>
    <a:srgbClr val="2F43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4"/>
    <p:restoredTop sz="95878"/>
  </p:normalViewPr>
  <p:slideViewPr>
    <p:cSldViewPr snapToGrid="0" snapToObjects="1">
      <p:cViewPr varScale="1">
        <p:scale>
          <a:sx n="114" d="100"/>
          <a:sy n="114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4236A-457C-7442-8D2D-33E3C64FB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E67161-7DDE-DD48-97BA-36BC0EB89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3B511-6392-7944-8E5B-A1CECEFCB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4B2E-7E4D-D048-A161-78EE37AA18BF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F9A0D-6FE9-4745-AF81-9DC2CA2E2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6A8CB-3E3B-DD49-9F50-04CAFB0BB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C39A-670E-0D4F-9F7D-7085D44B3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9C14F-AE4D-C641-9F2D-69520DA40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2E2B62-2A46-EF4C-ADA7-6ECD994C1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F2E3E-359D-E444-8A15-796AFAAF0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4B2E-7E4D-D048-A161-78EE37AA18BF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F6989-8291-8A4B-A19C-4376A63AB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9AE7A-F8A0-FF4C-8749-8F816CBC8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C39A-670E-0D4F-9F7D-7085D44B3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CCA043-31C5-F54C-B950-9A8C7ABFC6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FBF8E-C321-0D4F-B1B4-941E6AE73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6381A-2AB9-8B48-8729-D4AF45F05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4B2E-7E4D-D048-A161-78EE37AA18BF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30B67-0034-0248-A182-ACCFFA952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9BCD9-763F-B64F-9E55-7D800B8E5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C39A-670E-0D4F-9F7D-7085D44B3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34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197DF-626F-2645-AB99-90E013E95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26D83-B131-EB44-AB2F-1F74F254F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C847F-DD46-CC4D-A27D-69E538EFE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4B2E-7E4D-D048-A161-78EE37AA18BF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6F818-C47C-4E46-986B-A2DC00B9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2E029-0F21-3042-AFEE-138DBE5D1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C39A-670E-0D4F-9F7D-7085D44B3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6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07C4A-843C-C346-BECA-B2DE6AE19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6A2FC-FFD7-414C-B94B-1CDB1B2E7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B78CB-22A0-D047-BC2C-3F735AFF3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4B2E-7E4D-D048-A161-78EE37AA18BF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79212-DA46-A242-BB3F-5676727C7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32812-AAB1-CE49-AA5F-980E2E83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C39A-670E-0D4F-9F7D-7085D44B3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6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B972A-D8C3-7D4A-A869-EBD6B1E84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0465A-6990-884C-93BE-B502D8845C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F265B-A6AD-7B42-BD75-9D50AB454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A4FCC-5193-3743-88EC-9325B2B75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4B2E-7E4D-D048-A161-78EE37AA18BF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C853A-DF2E-4148-846B-A7C9B4A7D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AFF37-A145-D14E-96E1-C166D454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C39A-670E-0D4F-9F7D-7085D44B3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75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D9557-163F-3F45-B970-A34003C3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E8767-8B67-3545-8FF0-1DC7E13F2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4E499-6B66-9448-A5D9-C60458103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A85D3D-A535-C043-A1CB-7F2E36D819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73D0E6-7EC4-804A-8C9B-A9CBFD183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9A25AA-D1FD-B244-AEFC-52AD0C86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4B2E-7E4D-D048-A161-78EE37AA18BF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1CA723-B448-4244-916C-402D9E01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CF9D7D-3E2C-654E-ACEB-9920ACBB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C39A-670E-0D4F-9F7D-7085D44B3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2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B90E7-014F-8A41-B663-A6B424FA2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5150D6-8D1D-7C4F-B938-592DAC6F9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4B2E-7E4D-D048-A161-78EE37AA18BF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B7FC6B-6801-7B42-846D-8710003C4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5F26D9-2E91-974C-803B-5525194C3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C39A-670E-0D4F-9F7D-7085D44B3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65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31EE0A-23F0-2B42-8A59-663D24C9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4B2E-7E4D-D048-A161-78EE37AA18BF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C3F11-B810-3C4A-8642-CEC68EA8E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5126A-4D0E-1C45-B73F-BBD25B3B0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C39A-670E-0D4F-9F7D-7085D44B3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4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A4BA3-F001-7D44-B572-E1C67C37D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ABF79-FA89-034C-BCBF-5FD28A509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D770A-12A6-5147-9548-C20C07EC7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497058-9847-DE47-8E7E-30127002A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4B2E-7E4D-D048-A161-78EE37AA18BF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73B9A-7DCA-5548-B761-EABC25F3E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4555D-AE63-9541-A3D3-5A1E677F9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C39A-670E-0D4F-9F7D-7085D44B3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9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E910C-9244-684D-839D-1F788455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BDE9DE-6C5A-1146-950E-849DB0CFCC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984F4-FE0C-E94A-896F-905EE32E4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2DDAB6-CCDF-5D40-8FA4-CEBFD865B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4B2E-7E4D-D048-A161-78EE37AA18BF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612B1-C174-344C-AF14-590715C61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BCD1E-C275-414E-A504-51BF8FFFD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C39A-670E-0D4F-9F7D-7085D44B3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4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891C13-162B-6542-A35E-52E2B755C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387D0-42D0-E94D-A80A-88835FCA6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D94D3-4866-204B-B495-8D95D2BA3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04B2E-7E4D-D048-A161-78EE37AA18BF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4209C-3F05-6540-BEED-9B12DD262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4E16B-81D6-974A-93F4-DFEEC2966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3C39A-670E-0D4F-9F7D-7085D44B3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0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erson wearing a white mask&#10;&#10;Description automatically generated with low confidence">
            <a:extLst>
              <a:ext uri="{FF2B5EF4-FFF2-40B4-BE49-F238E27FC236}">
                <a16:creationId xmlns:a16="http://schemas.microsoft.com/office/drawing/2014/main" id="{DB2D6135-D3A2-D246-86B4-AEC42D49D1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3356"/>
          <a:stretch/>
        </p:blipFill>
        <p:spPr>
          <a:xfrm flipH="1">
            <a:off x="3137422" y="234837"/>
            <a:ext cx="2846319" cy="2846068"/>
          </a:xfrm>
          <a:prstGeom prst="ellipse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2008CE5-76E3-6A41-B852-5EAC93EF8E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29" t="19843" r="50673" b="70923"/>
          <a:stretch/>
        </p:blipFill>
        <p:spPr>
          <a:xfrm>
            <a:off x="-13041" y="3742696"/>
            <a:ext cx="10721813" cy="3136412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4F5F6D6-83E1-B741-9388-FF7281F8F4CB}"/>
              </a:ext>
            </a:extLst>
          </p:cNvPr>
          <p:cNvSpPr/>
          <p:nvPr/>
        </p:nvSpPr>
        <p:spPr>
          <a:xfrm>
            <a:off x="6591482" y="239695"/>
            <a:ext cx="5385091" cy="644326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B258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4E580F-72EE-E34A-9BB6-D545218E2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2870" y="5756063"/>
            <a:ext cx="1580011" cy="530353"/>
          </a:xfrm>
          <a:prstGeom prst="rect">
            <a:avLst/>
          </a:prstGeom>
        </p:spPr>
      </p:pic>
      <p:sp>
        <p:nvSpPr>
          <p:cNvPr id="15" name="Subtitle 14">
            <a:extLst>
              <a:ext uri="{FF2B5EF4-FFF2-40B4-BE49-F238E27FC236}">
                <a16:creationId xmlns:a16="http://schemas.microsoft.com/office/drawing/2014/main" id="{BCDBC68B-CE08-3747-90BD-6E0D884237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0668" y="5469186"/>
            <a:ext cx="3102202" cy="1149119"/>
          </a:xfrm>
        </p:spPr>
        <p:txBody>
          <a:bodyPr>
            <a:noAutofit/>
          </a:bodyPr>
          <a:lstStyle/>
          <a:p>
            <a:r>
              <a:rPr lang="en-GB" sz="1100" b="1" dirty="0">
                <a:solidFill>
                  <a:srgbClr val="452281"/>
                </a:solidFill>
                <a:latin typeface="Helvetica" pitchFamily="2" charset="0"/>
              </a:rPr>
              <a:t>Entry Requirements: </a:t>
            </a:r>
            <a:r>
              <a:rPr lang="en-IE" sz="1100" b="1" dirty="0">
                <a:solidFill>
                  <a:srgbClr val="452281"/>
                </a:solidFill>
                <a:latin typeface="Helvetica" pitchFamily="2" charset="0"/>
              </a:rPr>
              <a:t>Leaving Certificate (or equivalent), Grade 06 at ordinary level in 5 subjects 2 of which must be maths and a language (English  or Irish). This criteria does not apply to over 23’s but all applicants will follow company and SOLAS recruitment procedures.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DED5F5-95CE-E741-947D-9BAA894A3829}"/>
              </a:ext>
            </a:extLst>
          </p:cNvPr>
          <p:cNvSpPr/>
          <p:nvPr/>
        </p:nvSpPr>
        <p:spPr>
          <a:xfrm>
            <a:off x="345233" y="5196282"/>
            <a:ext cx="5030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IE" sz="1600" dirty="0">
                <a:solidFill>
                  <a:schemeClr val="bg1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All interested employees should forward their CV to </a:t>
            </a:r>
            <a:r>
              <a:rPr lang="en-IE" sz="1600" dirty="0" err="1">
                <a:solidFill>
                  <a:schemeClr val="bg1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xxxxxxxx</a:t>
            </a:r>
            <a:r>
              <a:rPr lang="en-IE" sz="1600" dirty="0">
                <a:solidFill>
                  <a:srgbClr val="FFC000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1600" dirty="0">
                <a:solidFill>
                  <a:schemeClr val="bg1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-- Closing date for submission </a:t>
            </a:r>
            <a:r>
              <a:rPr lang="en-IE" sz="1600" dirty="0" err="1">
                <a:solidFill>
                  <a:schemeClr val="bg1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xxxxx</a:t>
            </a:r>
            <a:r>
              <a:rPr lang="en-IE" sz="1600" dirty="0">
                <a:solidFill>
                  <a:srgbClr val="FFC000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/2021</a:t>
            </a:r>
          </a:p>
          <a:p>
            <a:pPr>
              <a:spcAft>
                <a:spcPts val="0"/>
              </a:spcAft>
            </a:pPr>
            <a:endParaRPr lang="en-IE" sz="1600" dirty="0">
              <a:solidFill>
                <a:srgbClr val="FFC000"/>
              </a:solidFill>
              <a:latin typeface="Helvetica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IE" sz="1600" dirty="0">
                <a:solidFill>
                  <a:schemeClr val="bg1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If you require more information, contact </a:t>
            </a:r>
            <a:r>
              <a:rPr lang="en-IE" sz="1600" dirty="0" err="1">
                <a:solidFill>
                  <a:schemeClr val="bg1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xxxx</a:t>
            </a:r>
            <a:r>
              <a:rPr lang="en-IE" sz="1600" dirty="0">
                <a:solidFill>
                  <a:schemeClr val="bg1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 in HR or e-mail to </a:t>
            </a:r>
            <a:r>
              <a:rPr lang="en-IE" sz="1600" dirty="0" err="1">
                <a:solidFill>
                  <a:schemeClr val="bg1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xxxxxx</a:t>
            </a:r>
            <a:endParaRPr lang="en-GB" sz="1600" dirty="0">
              <a:solidFill>
                <a:srgbClr val="FFC000"/>
              </a:solidFill>
              <a:latin typeface="Helvetica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F30C689-0A49-F041-AD35-DD42D7FB2F0A}"/>
              </a:ext>
            </a:extLst>
          </p:cNvPr>
          <p:cNvSpPr/>
          <p:nvPr/>
        </p:nvSpPr>
        <p:spPr>
          <a:xfrm>
            <a:off x="5703044" y="4020811"/>
            <a:ext cx="1440000" cy="1440000"/>
          </a:xfrm>
          <a:prstGeom prst="ellipse">
            <a:avLst/>
          </a:prstGeom>
          <a:blipFill rotWithShape="1">
            <a:blip r:embed="rId5"/>
            <a:srcRect/>
            <a:stretch>
              <a:fillRect l="-16000" r="-16000"/>
            </a:stretch>
          </a:blip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8EC7856-D235-8649-A625-86D8800DAD88}"/>
              </a:ext>
            </a:extLst>
          </p:cNvPr>
          <p:cNvSpPr/>
          <p:nvPr/>
        </p:nvSpPr>
        <p:spPr>
          <a:xfrm>
            <a:off x="5719948" y="2384664"/>
            <a:ext cx="1440000" cy="1440000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5337CB-D38D-4F42-8B18-56DA0ECCCAAA}"/>
              </a:ext>
            </a:extLst>
          </p:cNvPr>
          <p:cNvSpPr/>
          <p:nvPr/>
        </p:nvSpPr>
        <p:spPr>
          <a:xfrm>
            <a:off x="7365263" y="2442945"/>
            <a:ext cx="4899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GB" sz="2000" b="1" dirty="0">
                <a:solidFill>
                  <a:srgbClr val="DB2583"/>
                </a:solidFill>
                <a:latin typeface="Helvetica" pitchFamily="2" charset="0"/>
                <a:ea typeface="+mn-ea"/>
                <a:cs typeface="+mn-cs"/>
              </a:rPr>
              <a:t>Manufacturing Technician</a:t>
            </a:r>
          </a:p>
          <a:p>
            <a:pPr lvl="0">
              <a:buNone/>
            </a:pPr>
            <a:r>
              <a:rPr lang="en-GB" sz="2000" dirty="0">
                <a:solidFill>
                  <a:srgbClr val="DB2583"/>
                </a:solidFill>
                <a:latin typeface="Helvetica" pitchFamily="2" charset="0"/>
                <a:ea typeface="+mn-ea"/>
                <a:cs typeface="+mn-cs"/>
              </a:rPr>
              <a:t>Level 6, 2yrs </a:t>
            </a:r>
          </a:p>
          <a:p>
            <a:pPr lvl="0">
              <a:buNone/>
            </a:pPr>
            <a:r>
              <a:rPr lang="en-GB" sz="2000" dirty="0">
                <a:solidFill>
                  <a:srgbClr val="DB2583"/>
                </a:solidFill>
                <a:latin typeface="Helvetica" pitchFamily="2" charset="0"/>
              </a:rPr>
              <a:t>Contracts start mid-July 2021, 15 week academic portion start early Sept 2021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996C05-4620-EF4E-9FAC-269B83AC1F95}"/>
              </a:ext>
            </a:extLst>
          </p:cNvPr>
          <p:cNvSpPr/>
          <p:nvPr/>
        </p:nvSpPr>
        <p:spPr>
          <a:xfrm>
            <a:off x="7352222" y="4080553"/>
            <a:ext cx="48997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GB" sz="2000" b="1" dirty="0">
                <a:solidFill>
                  <a:srgbClr val="DB2583"/>
                </a:solidFill>
                <a:latin typeface="Helvetica" pitchFamily="2" charset="0"/>
                <a:ea typeface="+mn-ea"/>
                <a:cs typeface="+mn-cs"/>
              </a:rPr>
              <a:t>Manufacturing Engineer</a:t>
            </a:r>
          </a:p>
          <a:p>
            <a:pPr lvl="0">
              <a:buNone/>
            </a:pPr>
            <a:r>
              <a:rPr lang="en-GB" sz="2000" dirty="0">
                <a:solidFill>
                  <a:srgbClr val="DB2583"/>
                </a:solidFill>
                <a:latin typeface="Helvetica" pitchFamily="2" charset="0"/>
                <a:ea typeface="+mn-ea"/>
                <a:cs typeface="+mn-cs"/>
              </a:rPr>
              <a:t>Level 7, </a:t>
            </a:r>
            <a:r>
              <a:rPr lang="en-GB" sz="2000" dirty="0">
                <a:solidFill>
                  <a:srgbClr val="DB2583"/>
                </a:solidFill>
                <a:latin typeface="Helvetica" pitchFamily="2" charset="0"/>
              </a:rPr>
              <a:t>3</a:t>
            </a:r>
            <a:r>
              <a:rPr lang="en-GB" sz="2000" dirty="0">
                <a:solidFill>
                  <a:srgbClr val="DB2583"/>
                </a:solidFill>
                <a:latin typeface="Helvetica" pitchFamily="2" charset="0"/>
                <a:ea typeface="+mn-ea"/>
                <a:cs typeface="+mn-cs"/>
              </a:rPr>
              <a:t>yrs </a:t>
            </a:r>
          </a:p>
          <a:p>
            <a:pPr lvl="0">
              <a:buNone/>
            </a:pPr>
            <a:r>
              <a:rPr lang="en-GB" sz="2000" dirty="0">
                <a:solidFill>
                  <a:srgbClr val="DB2583"/>
                </a:solidFill>
                <a:latin typeface="Helvetica" pitchFamily="2" charset="0"/>
              </a:rPr>
              <a:t>Contracts start Mid-July 2021, 15 week academic portion start early Sept 2021</a:t>
            </a:r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B40915ED-F874-584C-954A-14D797360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915" y="2636184"/>
            <a:ext cx="5385090" cy="1714603"/>
          </a:xfrm>
        </p:spPr>
        <p:txBody>
          <a:bodyPr>
            <a:noAutofit/>
          </a:bodyPr>
          <a:lstStyle/>
          <a:p>
            <a:pPr algn="l"/>
            <a:r>
              <a:rPr lang="en-GB" sz="4000" b="1" dirty="0">
                <a:ln/>
                <a:solidFill>
                  <a:srgbClr val="DB2583"/>
                </a:solidFill>
                <a:latin typeface="Helvetica" pitchFamily="2" charset="0"/>
                <a:ea typeface="Helvetica" charset="0"/>
                <a:cs typeface="Helvetica" charset="0"/>
              </a:rPr>
              <a:t>Get a Higher Certificate or Degree by Apprenticeship</a:t>
            </a:r>
            <a:endParaRPr lang="en-US" sz="4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E3A4DEE-85D6-8E41-A2E3-E62335233F95}"/>
              </a:ext>
            </a:extLst>
          </p:cNvPr>
          <p:cNvSpPr txBox="1"/>
          <p:nvPr/>
        </p:nvSpPr>
        <p:spPr>
          <a:xfrm>
            <a:off x="377915" y="410204"/>
            <a:ext cx="3039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pitchFamily="2" charset="0"/>
              </a:rPr>
              <a:t>ADD YOUR COMPANY</a:t>
            </a:r>
          </a:p>
          <a:p>
            <a:r>
              <a:rPr lang="en-US" sz="2800" dirty="0">
                <a:latin typeface="Helvetica" pitchFamily="2" charset="0"/>
              </a:rPr>
              <a:t>LOGO HERE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E98B7D0-E751-7B43-978E-7CB3460829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8391" y="785165"/>
            <a:ext cx="4822835" cy="109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82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132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Get a Higher Certificate or Degree by Apprenticeship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a Higher Cert or Degree by Apprenticeship</dc:title>
  <dc:creator>Emma Fortune</dc:creator>
  <cp:lastModifiedBy>Trish Breen</cp:lastModifiedBy>
  <cp:revision>18</cp:revision>
  <dcterms:created xsi:type="dcterms:W3CDTF">2021-04-08T08:25:18Z</dcterms:created>
  <dcterms:modified xsi:type="dcterms:W3CDTF">2021-04-16T11:16:26Z</dcterms:modified>
</cp:coreProperties>
</file>