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2580"/>
    <a:srgbClr val="E0D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72"/>
  </p:normalViewPr>
  <p:slideViewPr>
    <p:cSldViewPr snapToGrid="0" snapToObjects="1">
      <p:cViewPr varScale="1">
        <p:scale>
          <a:sx n="114" d="100"/>
          <a:sy n="114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A30FC-0FB0-A847-B497-666E701F8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AEE06-9A99-B144-9B24-F58AC9CB6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D56B4-7767-0242-A7FC-C2D6B6740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DE84-B0BA-D641-A12F-B7AD184C1F78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CBB80-B8A6-AB41-A79A-C3180898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64EC9-662A-4143-AC93-A90AB2BB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40B5-5FA2-1640-ABC0-58D3BF59B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2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54E81-A75F-C54B-9903-7FDF3FF5F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69976F-09F9-5548-A605-DBBAB048E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BC5DD-772C-A547-9F43-67E1D663A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DE84-B0BA-D641-A12F-B7AD184C1F78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7E95E-F59D-BC4E-B912-F2B7780D3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B2BDC-25DC-DA4C-8ACA-21264515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40B5-5FA2-1640-ABC0-58D3BF59B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4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1ABA77-CAB7-C54C-A7C1-4D4BD187B6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C55B9-31F5-9944-8921-6E6B550E2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FF794-8294-C54F-8935-61058EE41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DE84-B0BA-D641-A12F-B7AD184C1F78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779C9-1141-9847-ACFD-6138B195A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ABAF9-FACB-4442-AA2B-8F91A680E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40B5-5FA2-1640-ABC0-58D3BF59B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4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350EA-FB20-8048-81DE-E6AEB0FE6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8913E-4B1B-0744-9589-E6BC5ABB3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ACAAF-C9B0-BF4F-821A-4F3FA90C8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DE84-B0BA-D641-A12F-B7AD184C1F78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BC753-68CC-1147-946F-50004453D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EBF5B-10B1-844B-9734-8C91478DE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40B5-5FA2-1640-ABC0-58D3BF59B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1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4FC2D-3FC0-244E-802F-13B624DB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E973B-D2DF-B64D-887C-6892C0CCE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1BC6C-17C1-5546-976C-15EFBB41C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DE84-B0BA-D641-A12F-B7AD184C1F78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BD23B-6ED0-9240-B2A2-B643DF9F7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D3D58-362B-2345-81EF-922BAF77B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40B5-5FA2-1640-ABC0-58D3BF59B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7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EE701-7CBE-4941-8926-D13A060D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40C3F-1F9B-BF46-A404-3566129685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B3506-04BD-644A-B311-077048EA9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E0544-E287-224C-871D-44855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DE84-B0BA-D641-A12F-B7AD184C1F78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0CD5F-3571-9248-B2A0-9CA213181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7A1F3-B7AB-BE4A-954A-14FF9492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40B5-5FA2-1640-ABC0-58D3BF59B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20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AB517-EE2D-F14A-A781-2C8C413ED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0A3F1-6464-FF4D-B9C3-365C413EE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DB6800-6BF0-A049-97C6-5EF60E846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663F10-B77B-3240-936E-7DD87B82B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94CB5-C427-6247-980B-97D970765B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14355A-609C-C741-84E2-B8F1510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DE84-B0BA-D641-A12F-B7AD184C1F78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EAA159-0A80-D843-901F-D320AF83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2ACA7C-3A7F-6347-A611-62E1207D0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40B5-5FA2-1640-ABC0-58D3BF59B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7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AC389-BAA2-044F-86B8-BF24FF1B3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7EAAC0-5A6E-224A-8BF8-FE7A85BD7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DE84-B0BA-D641-A12F-B7AD184C1F78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01320-3BD7-7A45-AF54-D5EB00AA6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451FE4-BFDD-9549-948F-13488AE7D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40B5-5FA2-1640-ABC0-58D3BF59B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0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A30305-878B-E243-A364-2D637F7F3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DE84-B0BA-D641-A12F-B7AD184C1F78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FFE32-E571-E04C-8754-1C0A33C27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531D8-B509-674C-B93C-47AFAA3BF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40B5-5FA2-1640-ABC0-58D3BF59B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14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FDE84-AE76-0642-97B9-47AAE1FC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79074-AB4B-5243-AA7C-4359FA2AA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C5EB2-0AF0-4347-B88E-573960E21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DB0450-B3EA-FD40-A537-0BF776C62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DE84-B0BA-D641-A12F-B7AD184C1F78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A83B1-546C-774C-AB11-B84937F73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892B3-CF4B-5C4A-80E5-3EDE77C75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40B5-5FA2-1640-ABC0-58D3BF59B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1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8DA8A-44CA-2D46-A229-821C9AD4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4207C-E636-D14A-A2D6-A88FEF02EB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BEA2A-5FF7-7A47-AB52-161D10B1A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55371-14B7-F146-B103-1A6EE701D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DE84-B0BA-D641-A12F-B7AD184C1F78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15D5B-8904-A643-AD95-242413F8B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8C5C7A-DA6F-9A4D-9A02-4512A2B88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40B5-5FA2-1640-ABC0-58D3BF59B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7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3712E1-E3A9-0548-BF2A-F20915B12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011ED-32C6-F54B-9E04-4C79B6600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81E68-592A-7041-B4D9-155B5830D6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6DE84-B0BA-D641-A12F-B7AD184C1F78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3B9C5-8CCC-214B-8D2F-31BBE21A4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317EE-F622-4E48-A21F-E8A285773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740B5-5FA2-1640-ABC0-58D3BF59B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5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indoor, preparing&#10;&#10;Description automatically generated">
            <a:extLst>
              <a:ext uri="{FF2B5EF4-FFF2-40B4-BE49-F238E27FC236}">
                <a16:creationId xmlns:a16="http://schemas.microsoft.com/office/drawing/2014/main" id="{EB434834-44CD-5A4D-8C66-7ED4C85DBFCB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13928" r="19018"/>
          <a:stretch/>
        </p:blipFill>
        <p:spPr>
          <a:xfrm>
            <a:off x="3569909" y="315813"/>
            <a:ext cx="2523115" cy="2523115"/>
          </a:xfrm>
          <a:prstGeom prst="ellipse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1FC704-034B-E347-BD3B-EC4D76E0A9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26" t="13259" r="22145" b="76947"/>
          <a:stretch/>
        </p:blipFill>
        <p:spPr>
          <a:xfrm>
            <a:off x="0" y="4138833"/>
            <a:ext cx="8865068" cy="2939741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4F5F6D6-83E1-B741-9388-FF7281F8F4CB}"/>
              </a:ext>
            </a:extLst>
          </p:cNvPr>
          <p:cNvSpPr/>
          <p:nvPr/>
        </p:nvSpPr>
        <p:spPr>
          <a:xfrm>
            <a:off x="6423044" y="1941153"/>
            <a:ext cx="5553530" cy="4741807"/>
          </a:xfrm>
          <a:prstGeom prst="roundRect">
            <a:avLst/>
          </a:prstGeom>
          <a:solidFill>
            <a:srgbClr val="E0DCEE"/>
          </a:solidFill>
          <a:ln w="38100">
            <a:solidFill>
              <a:srgbClr val="4825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4E580F-72EE-E34A-9BB6-D545218E2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9788" y="5697006"/>
            <a:ext cx="2058500" cy="690964"/>
          </a:xfrm>
          <a:prstGeom prst="rect">
            <a:avLst/>
          </a:prstGeom>
        </p:spPr>
      </p:pic>
      <p:sp>
        <p:nvSpPr>
          <p:cNvPr id="15" name="Subtitle 14">
            <a:extLst>
              <a:ext uri="{FF2B5EF4-FFF2-40B4-BE49-F238E27FC236}">
                <a16:creationId xmlns:a16="http://schemas.microsoft.com/office/drawing/2014/main" id="{BCDBC68B-CE08-3747-90BD-6E0D884237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391" y="5349298"/>
            <a:ext cx="3000397" cy="1313217"/>
          </a:xfrm>
        </p:spPr>
        <p:txBody>
          <a:bodyPr>
            <a:noAutofit/>
          </a:bodyPr>
          <a:lstStyle/>
          <a:p>
            <a:pPr algn="l"/>
            <a:r>
              <a:rPr lang="en-GB" sz="1100" b="1" dirty="0">
                <a:solidFill>
                  <a:srgbClr val="452281"/>
                </a:solidFill>
                <a:latin typeface="Helvetica" pitchFamily="2" charset="0"/>
              </a:rPr>
              <a:t>Entry Requirements: </a:t>
            </a:r>
            <a:r>
              <a:rPr lang="en-IE" sz="1100" b="1" dirty="0">
                <a:solidFill>
                  <a:srgbClr val="452281"/>
                </a:solidFill>
                <a:latin typeface="Helvetica" pitchFamily="2" charset="0"/>
              </a:rPr>
              <a:t>Leaving Certificate (or equivalent), Grade 06 at ordinary level in 5 subjects 2 of which must be maths and a language (English  or Irish). This criteria does not apply to over 23’s but all applicants will follow company and SOLAS recruitment procedures.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DED5F5-95CE-E741-947D-9BAA894A3829}"/>
              </a:ext>
            </a:extLst>
          </p:cNvPr>
          <p:cNvSpPr/>
          <p:nvPr/>
        </p:nvSpPr>
        <p:spPr>
          <a:xfrm>
            <a:off x="345233" y="5196282"/>
            <a:ext cx="5030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IE" sz="1600" dirty="0">
                <a:solidFill>
                  <a:schemeClr val="bg1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All interested employees should forward their CV to </a:t>
            </a:r>
            <a:r>
              <a:rPr lang="en-IE" sz="1600" dirty="0" err="1">
                <a:solidFill>
                  <a:schemeClr val="bg1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xxxxxxxx</a:t>
            </a:r>
            <a:r>
              <a:rPr lang="en-IE" sz="1600" dirty="0">
                <a:solidFill>
                  <a:srgbClr val="FFC000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1600" dirty="0">
                <a:solidFill>
                  <a:schemeClr val="bg1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-- Closing date for submission </a:t>
            </a:r>
            <a:r>
              <a:rPr lang="en-IE" sz="1600" dirty="0" err="1">
                <a:solidFill>
                  <a:schemeClr val="bg1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xxxxx</a:t>
            </a:r>
            <a:r>
              <a:rPr lang="en-IE" sz="1600">
                <a:solidFill>
                  <a:srgbClr val="FFC000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/2021</a:t>
            </a:r>
            <a:endParaRPr lang="en-IE" sz="1600" dirty="0">
              <a:solidFill>
                <a:srgbClr val="FFC000"/>
              </a:solidFill>
              <a:latin typeface="Helvetica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IE" sz="1600" dirty="0">
              <a:solidFill>
                <a:srgbClr val="FFC000"/>
              </a:solidFill>
              <a:latin typeface="Helvetica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IE" sz="1600" dirty="0">
                <a:solidFill>
                  <a:schemeClr val="bg1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If you require more information, contact </a:t>
            </a:r>
            <a:r>
              <a:rPr lang="en-IE" sz="1600" dirty="0" err="1">
                <a:solidFill>
                  <a:schemeClr val="bg1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xxxx</a:t>
            </a:r>
            <a:r>
              <a:rPr lang="en-IE" sz="1600" dirty="0">
                <a:solidFill>
                  <a:schemeClr val="bg1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 in HR or e-mail to </a:t>
            </a:r>
            <a:r>
              <a:rPr lang="en-IE" sz="1600" dirty="0" err="1">
                <a:solidFill>
                  <a:schemeClr val="bg1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xxxxxx</a:t>
            </a:r>
            <a:endParaRPr lang="en-GB" sz="1600" dirty="0">
              <a:solidFill>
                <a:srgbClr val="FFC000"/>
              </a:solidFill>
              <a:latin typeface="Helvetica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5337CB-D38D-4F42-8B18-56DA0ECCCAAA}"/>
              </a:ext>
            </a:extLst>
          </p:cNvPr>
          <p:cNvSpPr/>
          <p:nvPr/>
        </p:nvSpPr>
        <p:spPr>
          <a:xfrm>
            <a:off x="8705088" y="2362303"/>
            <a:ext cx="29240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IE" sz="2000" b="1" dirty="0">
                <a:solidFill>
                  <a:srgbClr val="DB2583"/>
                </a:solidFill>
                <a:latin typeface="Helvetica" pitchFamily="2" charset="0"/>
              </a:rPr>
              <a:t>Bachelor of Science in</a:t>
            </a:r>
          </a:p>
          <a:p>
            <a:r>
              <a:rPr lang="en-IE" sz="2000" b="1" dirty="0">
                <a:solidFill>
                  <a:srgbClr val="DB2583"/>
                </a:solidFill>
                <a:latin typeface="Helvetica" pitchFamily="2" charset="0"/>
              </a:rPr>
              <a:t>Polymer Processing </a:t>
            </a:r>
          </a:p>
          <a:p>
            <a:r>
              <a:rPr lang="en-IE" sz="2000" b="1" dirty="0">
                <a:solidFill>
                  <a:srgbClr val="DB2583"/>
                </a:solidFill>
                <a:latin typeface="Helvetica" pitchFamily="2" charset="0"/>
              </a:rPr>
              <a:t>Technology</a:t>
            </a:r>
          </a:p>
          <a:p>
            <a:pPr lvl="0">
              <a:buNone/>
            </a:pPr>
            <a:r>
              <a:rPr lang="en-GB" sz="2000" dirty="0">
                <a:solidFill>
                  <a:srgbClr val="DB2583"/>
                </a:solidFill>
                <a:latin typeface="Helvetica" pitchFamily="2" charset="0"/>
                <a:ea typeface="+mn-ea"/>
                <a:cs typeface="+mn-cs"/>
              </a:rPr>
              <a:t>Level 7, </a:t>
            </a:r>
            <a:r>
              <a:rPr lang="en-GB" sz="2000" dirty="0">
                <a:solidFill>
                  <a:srgbClr val="DB2583"/>
                </a:solidFill>
                <a:latin typeface="Helvetica" pitchFamily="2" charset="0"/>
              </a:rPr>
              <a:t>3</a:t>
            </a:r>
            <a:r>
              <a:rPr lang="en-GB" sz="2000" dirty="0">
                <a:solidFill>
                  <a:srgbClr val="DB2583"/>
                </a:solidFill>
                <a:latin typeface="Helvetica" pitchFamily="2" charset="0"/>
                <a:ea typeface="+mn-ea"/>
                <a:cs typeface="+mn-cs"/>
              </a:rPr>
              <a:t>yrs </a:t>
            </a:r>
          </a:p>
          <a:p>
            <a:pPr lvl="0">
              <a:buNone/>
            </a:pPr>
            <a:r>
              <a:rPr lang="en-GB" sz="2000" dirty="0">
                <a:solidFill>
                  <a:srgbClr val="DB2583"/>
                </a:solidFill>
                <a:latin typeface="Helvetica" pitchFamily="2" charset="0"/>
              </a:rPr>
              <a:t>Contracts start May 2021, 15 week academic portion </a:t>
            </a:r>
          </a:p>
          <a:p>
            <a:pPr lvl="0">
              <a:buNone/>
            </a:pPr>
            <a:r>
              <a:rPr lang="en-GB" sz="2000" dirty="0">
                <a:solidFill>
                  <a:srgbClr val="DB2583"/>
                </a:solidFill>
                <a:latin typeface="Helvetica" pitchFamily="2" charset="0"/>
              </a:rPr>
              <a:t>start Sept 2021</a:t>
            </a:r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B40915ED-F874-584C-954A-14D797360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915" y="2636184"/>
            <a:ext cx="5385090" cy="1714603"/>
          </a:xfrm>
        </p:spPr>
        <p:txBody>
          <a:bodyPr>
            <a:noAutofit/>
          </a:bodyPr>
          <a:lstStyle/>
          <a:p>
            <a:pPr algn="l"/>
            <a:r>
              <a:rPr lang="en-GB" sz="4800" b="1" dirty="0">
                <a:ln/>
                <a:solidFill>
                  <a:srgbClr val="482580"/>
                </a:solidFill>
                <a:latin typeface="Helvetica" pitchFamily="2" charset="0"/>
                <a:ea typeface="Helvetica" charset="0"/>
                <a:cs typeface="Helvetica" charset="0"/>
              </a:rPr>
              <a:t>Get a Degree by Apprenticeship</a:t>
            </a:r>
            <a:endParaRPr lang="en-US" sz="4800" dirty="0">
              <a:solidFill>
                <a:srgbClr val="48258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E3A4DEE-85D6-8E41-A2E3-E62335233F95}"/>
              </a:ext>
            </a:extLst>
          </p:cNvPr>
          <p:cNvSpPr txBox="1"/>
          <p:nvPr/>
        </p:nvSpPr>
        <p:spPr>
          <a:xfrm>
            <a:off x="377915" y="410204"/>
            <a:ext cx="3039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pitchFamily="2" charset="0"/>
              </a:rPr>
              <a:t>ADD YOUR COMPANY</a:t>
            </a:r>
          </a:p>
          <a:p>
            <a:r>
              <a:rPr lang="en-US" sz="2800" dirty="0">
                <a:latin typeface="Helvetica" pitchFamily="2" charset="0"/>
              </a:rPr>
              <a:t>LOGO HERE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F96481D-F636-EF47-ADAE-52CD90A5E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391" y="344615"/>
            <a:ext cx="4899720" cy="1596538"/>
          </a:xfrm>
          <a:prstGeom prst="rect">
            <a:avLst/>
          </a:prstGeom>
        </p:spPr>
      </p:pic>
      <p:pic>
        <p:nvPicPr>
          <p:cNvPr id="11" name="Picture 10" descr="A picture containing text, indoor, person, table&#10;&#10;Description automatically generated">
            <a:extLst>
              <a:ext uri="{FF2B5EF4-FFF2-40B4-BE49-F238E27FC236}">
                <a16:creationId xmlns:a16="http://schemas.microsoft.com/office/drawing/2014/main" id="{38710EB0-94CF-0C4F-8EAC-8CA675E7DFAF}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l="18214" t="6266" r="24961" b="8107"/>
          <a:stretch/>
        </p:blipFill>
        <p:spPr>
          <a:xfrm>
            <a:off x="6848509" y="2028452"/>
            <a:ext cx="1596902" cy="1597182"/>
          </a:xfrm>
          <a:prstGeom prst="ellipse">
            <a:avLst/>
          </a:prstGeom>
          <a:ln>
            <a:solidFill>
              <a:srgbClr val="482580"/>
            </a:solidFill>
          </a:ln>
        </p:spPr>
      </p:pic>
      <p:pic>
        <p:nvPicPr>
          <p:cNvPr id="20" name="Picture 19" descr="A picture containing person, blue&#10;&#10;Description automatically generated">
            <a:extLst>
              <a:ext uri="{FF2B5EF4-FFF2-40B4-BE49-F238E27FC236}">
                <a16:creationId xmlns:a16="http://schemas.microsoft.com/office/drawing/2014/main" id="{DD52CF00-535E-EF42-A065-A9ADDF2C107E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25165"/>
          <a:stretch/>
        </p:blipFill>
        <p:spPr>
          <a:xfrm>
            <a:off x="6848509" y="3719917"/>
            <a:ext cx="1596537" cy="1596537"/>
          </a:xfrm>
          <a:prstGeom prst="ellipse">
            <a:avLst/>
          </a:prstGeom>
          <a:ln>
            <a:solidFill>
              <a:srgbClr val="482580"/>
            </a:solidFill>
          </a:ln>
        </p:spPr>
      </p:pic>
    </p:spTree>
    <p:extLst>
      <p:ext uri="{BB962C8B-B14F-4D97-AF65-F5344CB8AC3E}">
        <p14:creationId xmlns:p14="http://schemas.microsoft.com/office/powerpoint/2010/main" val="2123842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114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Get a Degree by Apprenticeship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a Higher Certificate or Degree by Apprenticeship</dc:title>
  <dc:creator>Emma Fortune</dc:creator>
  <cp:lastModifiedBy>Trish Breen</cp:lastModifiedBy>
  <cp:revision>7</cp:revision>
  <dcterms:created xsi:type="dcterms:W3CDTF">2021-04-15T16:49:40Z</dcterms:created>
  <dcterms:modified xsi:type="dcterms:W3CDTF">2021-04-16T11:14:08Z</dcterms:modified>
</cp:coreProperties>
</file>