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281"/>
    <a:srgbClr val="DB2583"/>
    <a:srgbClr val="431F82"/>
    <a:srgbClr val="2F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2"/>
    <p:restoredTop sz="95878"/>
  </p:normalViewPr>
  <p:slideViewPr>
    <p:cSldViewPr snapToGrid="0" snapToObjects="1">
      <p:cViewPr varScale="1">
        <p:scale>
          <a:sx n="112" d="100"/>
          <a:sy n="112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48EFB-24C1-4ECB-ABF2-3EC95DEAADA2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18495D0E-5F6C-4F9D-AC38-BA36B656590C}">
      <dgm:prSet phldrT="[Text]" custT="1"/>
      <dgm:spPr>
        <a:xfrm>
          <a:off x="1481" y="0"/>
          <a:ext cx="2305170" cy="4342556"/>
        </a:xfrm>
        <a:prstGeom prst="roundRect">
          <a:avLst>
            <a:gd name="adj" fmla="val 10000"/>
          </a:avLst>
        </a:prstGeom>
        <a:solidFill>
          <a:srgbClr val="2F436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Manufacturing Technician</a:t>
          </a:r>
        </a:p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Level 6, 2yrs </a:t>
          </a:r>
        </a:p>
        <a:p>
          <a:pPr>
            <a:buNone/>
          </a:pPr>
          <a:r>
            <a:rPr lang="en-GB" sz="18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Contracts start August 2020, 15 week academic portion start late Sept 2020</a:t>
          </a:r>
        </a:p>
      </dgm:t>
    </dgm:pt>
    <dgm:pt modelId="{B2B3F13C-2573-4138-857F-0186CED7BD2F}" type="parTrans" cxnId="{728E361A-BD20-4342-903F-DD42611C88BD}">
      <dgm:prSet/>
      <dgm:spPr/>
      <dgm:t>
        <a:bodyPr/>
        <a:lstStyle/>
        <a:p>
          <a:endParaRPr lang="en-IE" sz="1800"/>
        </a:p>
      </dgm:t>
    </dgm:pt>
    <dgm:pt modelId="{0E9646A4-8C50-461C-8773-235080AA7045}" type="sibTrans" cxnId="{728E361A-BD20-4342-903F-DD42611C88BD}">
      <dgm:prSet/>
      <dgm:spPr/>
      <dgm:t>
        <a:bodyPr/>
        <a:lstStyle/>
        <a:p>
          <a:endParaRPr lang="en-IE" sz="1800"/>
        </a:p>
      </dgm:t>
    </dgm:pt>
    <dgm:pt modelId="{C3223A2D-7ADF-430F-8B05-5916A5B2274D}">
      <dgm:prSet phldrT="[Text]" custT="1"/>
      <dgm:spPr>
        <a:xfrm>
          <a:off x="2375806" y="0"/>
          <a:ext cx="2305170" cy="4342556"/>
        </a:xfrm>
        <a:prstGeom prst="roundRect">
          <a:avLst>
            <a:gd name="adj" fmla="val 10000"/>
          </a:avLst>
        </a:prstGeom>
        <a:solidFill>
          <a:srgbClr val="2F436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GB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endParaRPr lang="en-GB" sz="2000" b="1" dirty="0">
            <a:solidFill>
              <a:sysClr val="window" lastClr="FFFFFF"/>
            </a:solidFill>
            <a:latin typeface="Helvetica" pitchFamily="2" charset="0"/>
            <a:ea typeface="+mn-ea"/>
            <a:cs typeface="+mn-cs"/>
          </a:endParaRPr>
        </a:p>
        <a:p>
          <a:pPr>
            <a:buNone/>
          </a:pPr>
          <a:r>
            <a:rPr lang="en-GB" sz="2000" b="1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Manufacturing Engineer</a:t>
          </a:r>
        </a:p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Level 7, 3yrs</a:t>
          </a:r>
        </a:p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Contracts start August 2020, 15 week academic portion start late Sept 2020</a:t>
          </a:r>
        </a:p>
      </dgm:t>
    </dgm:pt>
    <dgm:pt modelId="{32209913-5AE7-4436-93E2-B0AA111B1E6E}" type="parTrans" cxnId="{4068EB51-0368-49D1-9137-C47883D3A210}">
      <dgm:prSet/>
      <dgm:spPr/>
      <dgm:t>
        <a:bodyPr/>
        <a:lstStyle/>
        <a:p>
          <a:endParaRPr lang="en-IE" sz="1800"/>
        </a:p>
      </dgm:t>
    </dgm:pt>
    <dgm:pt modelId="{A0F24278-6C28-405C-8676-DE11683F81F4}" type="sibTrans" cxnId="{4068EB51-0368-49D1-9137-C47883D3A210}">
      <dgm:prSet/>
      <dgm:spPr/>
      <dgm:t>
        <a:bodyPr/>
        <a:lstStyle/>
        <a:p>
          <a:endParaRPr lang="en-IE" sz="1800"/>
        </a:p>
      </dgm:t>
    </dgm:pt>
    <dgm:pt modelId="{ECDC8B90-B8B3-4FDD-964C-BF5108F5DD60}" type="pres">
      <dgm:prSet presAssocID="{93448EFB-24C1-4ECB-ABF2-3EC95DEAADA2}" presName="Name0" presStyleCnt="0">
        <dgm:presLayoutVars>
          <dgm:dir/>
          <dgm:resizeHandles val="exact"/>
        </dgm:presLayoutVars>
      </dgm:prSet>
      <dgm:spPr/>
    </dgm:pt>
    <dgm:pt modelId="{7DA2F56B-70C2-4BDE-8C49-3E7CBE660FAE}" type="pres">
      <dgm:prSet presAssocID="{93448EFB-24C1-4ECB-ABF2-3EC95DEAADA2}" presName="fgShape" presStyleLbl="fgShp" presStyleIdx="0" presStyleCnt="1" custFlipVert="1" custScaleX="92977" custScaleY="20270" custLinFactNeighborX="-2508" custLinFactNeighborY="-44193"/>
      <dgm:spPr>
        <a:xfrm flipV="1">
          <a:off x="347421" y="3445852"/>
          <a:ext cx="6036291" cy="132035"/>
        </a:xfrm>
        <a:prstGeom prst="leftRightArrow">
          <a:avLst/>
        </a:prstGeom>
        <a:solidFill>
          <a:srgbClr val="A5A5A5">
            <a:tint val="40000"/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F1645BE7-9221-4121-A220-082CD7222900}" type="pres">
      <dgm:prSet presAssocID="{93448EFB-24C1-4ECB-ABF2-3EC95DEAADA2}" presName="linComp" presStyleCnt="0"/>
      <dgm:spPr/>
    </dgm:pt>
    <dgm:pt modelId="{78149D57-8FE4-4B38-B6BE-74A0A4FE3F54}" type="pres">
      <dgm:prSet presAssocID="{18495D0E-5F6C-4F9D-AC38-BA36B656590C}" presName="compNode" presStyleCnt="0"/>
      <dgm:spPr/>
    </dgm:pt>
    <dgm:pt modelId="{3A5EFB4A-0F7A-4744-B4AE-197E078C35AE}" type="pres">
      <dgm:prSet presAssocID="{18495D0E-5F6C-4F9D-AC38-BA36B656590C}" presName="bkgdShape" presStyleLbl="node1" presStyleIdx="0" presStyleCnt="2" custLinFactNeighborX="-26862" custLinFactNeighborY="483"/>
      <dgm:spPr/>
    </dgm:pt>
    <dgm:pt modelId="{ACE01E2F-C9D5-43DD-94E8-3E5B6B3870D2}" type="pres">
      <dgm:prSet presAssocID="{18495D0E-5F6C-4F9D-AC38-BA36B656590C}" presName="nodeTx" presStyleLbl="node1" presStyleIdx="0" presStyleCnt="2">
        <dgm:presLayoutVars>
          <dgm:bulletEnabled val="1"/>
        </dgm:presLayoutVars>
      </dgm:prSet>
      <dgm:spPr/>
    </dgm:pt>
    <dgm:pt modelId="{9216162D-B039-4752-AD9E-9D3384C8A125}" type="pres">
      <dgm:prSet presAssocID="{18495D0E-5F6C-4F9D-AC38-BA36B656590C}" presName="invisiNode" presStyleLbl="node1" presStyleIdx="0" presStyleCnt="2"/>
      <dgm:spPr/>
    </dgm:pt>
    <dgm:pt modelId="{9537C95C-96EC-4D0C-8A1B-1B51590E392D}" type="pres">
      <dgm:prSet presAssocID="{18495D0E-5F6C-4F9D-AC38-BA36B656590C}" presName="imagNode" presStyleLbl="fgImgPlace1" presStyleIdx="0" presStyleCnt="2" custScaleX="108706" custScaleY="108706" custLinFactNeighborX="4499" custLinFactNeighborY="6539"/>
      <dgm:spPr>
        <a:xfrm>
          <a:off x="327680" y="173724"/>
          <a:ext cx="1652772" cy="16959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B3E3F41-3EE2-437E-866F-BF9647525E2F}" type="pres">
      <dgm:prSet presAssocID="{0E9646A4-8C50-461C-8773-235080AA7045}" presName="sibTrans" presStyleLbl="sibTrans2D1" presStyleIdx="0" presStyleCnt="0"/>
      <dgm:spPr/>
    </dgm:pt>
    <dgm:pt modelId="{9505E261-E76F-4CE7-8886-5DDB5DD702BC}" type="pres">
      <dgm:prSet presAssocID="{C3223A2D-7ADF-430F-8B05-5916A5B2274D}" presName="compNode" presStyleCnt="0"/>
      <dgm:spPr/>
    </dgm:pt>
    <dgm:pt modelId="{F1FB9843-3C70-4C76-9AFC-01D38112294A}" type="pres">
      <dgm:prSet presAssocID="{C3223A2D-7ADF-430F-8B05-5916A5B2274D}" presName="bkgdShape" presStyleLbl="node1" presStyleIdx="1" presStyleCnt="2" custLinFactX="200000" custLinFactY="-41459" custLinFactNeighborX="295778" custLinFactNeighborY="-100000"/>
      <dgm:spPr/>
    </dgm:pt>
    <dgm:pt modelId="{18061BA2-BFC3-4D4E-A078-358ACEA6F7BC}" type="pres">
      <dgm:prSet presAssocID="{C3223A2D-7ADF-430F-8B05-5916A5B2274D}" presName="nodeTx" presStyleLbl="node1" presStyleIdx="1" presStyleCnt="2">
        <dgm:presLayoutVars>
          <dgm:bulletEnabled val="1"/>
        </dgm:presLayoutVars>
      </dgm:prSet>
      <dgm:spPr/>
    </dgm:pt>
    <dgm:pt modelId="{ED4BFCD0-9884-4208-BA5A-3A7086D78D02}" type="pres">
      <dgm:prSet presAssocID="{C3223A2D-7ADF-430F-8B05-5916A5B2274D}" presName="invisiNode" presStyleLbl="node1" presStyleIdx="1" presStyleCnt="2"/>
      <dgm:spPr/>
    </dgm:pt>
    <dgm:pt modelId="{265DFA9D-8A20-4124-80D4-9652B1F91EC2}" type="pres">
      <dgm:prSet presAssocID="{C3223A2D-7ADF-430F-8B05-5916A5B2274D}" presName="imagNode" presStyleLbl="fgImgPlace1" presStyleIdx="1" presStyleCnt="2" custScaleX="108706" custScaleY="108706" custLinFactNeighborX="-987" custLinFactNeighborY="6539"/>
      <dgm:spPr>
        <a:xfrm>
          <a:off x="2707985" y="173724"/>
          <a:ext cx="1640813" cy="161972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4BA2A905-E01A-4724-AAC6-961733C5E455}" type="presOf" srcId="{18495D0E-5F6C-4F9D-AC38-BA36B656590C}" destId="{ACE01E2F-C9D5-43DD-94E8-3E5B6B3870D2}" srcOrd="1" destOrd="0" presId="urn:microsoft.com/office/officeart/2005/8/layout/hList7"/>
    <dgm:cxn modelId="{728E361A-BD20-4342-903F-DD42611C88BD}" srcId="{93448EFB-24C1-4ECB-ABF2-3EC95DEAADA2}" destId="{18495D0E-5F6C-4F9D-AC38-BA36B656590C}" srcOrd="0" destOrd="0" parTransId="{B2B3F13C-2573-4138-857F-0186CED7BD2F}" sibTransId="{0E9646A4-8C50-461C-8773-235080AA7045}"/>
    <dgm:cxn modelId="{27D91D31-9D13-48B0-A1BC-8BE3AA5CB37D}" type="presOf" srcId="{C3223A2D-7ADF-430F-8B05-5916A5B2274D}" destId="{F1FB9843-3C70-4C76-9AFC-01D38112294A}" srcOrd="0" destOrd="0" presId="urn:microsoft.com/office/officeart/2005/8/layout/hList7"/>
    <dgm:cxn modelId="{D797125B-89EE-43A1-A97B-8E564D027B64}" type="presOf" srcId="{0E9646A4-8C50-461C-8773-235080AA7045}" destId="{FB3E3F41-3EE2-437E-866F-BF9647525E2F}" srcOrd="0" destOrd="0" presId="urn:microsoft.com/office/officeart/2005/8/layout/hList7"/>
    <dgm:cxn modelId="{F029BB61-8790-439A-A3E1-02B7E93831C5}" type="presOf" srcId="{18495D0E-5F6C-4F9D-AC38-BA36B656590C}" destId="{3A5EFB4A-0F7A-4744-B4AE-197E078C35AE}" srcOrd="0" destOrd="0" presId="urn:microsoft.com/office/officeart/2005/8/layout/hList7"/>
    <dgm:cxn modelId="{96EE9A6F-0FF3-42FC-9392-DA91E53ECB85}" type="presOf" srcId="{93448EFB-24C1-4ECB-ABF2-3EC95DEAADA2}" destId="{ECDC8B90-B8B3-4FDD-964C-BF5108F5DD60}" srcOrd="0" destOrd="0" presId="urn:microsoft.com/office/officeart/2005/8/layout/hList7"/>
    <dgm:cxn modelId="{4068EB51-0368-49D1-9137-C47883D3A210}" srcId="{93448EFB-24C1-4ECB-ABF2-3EC95DEAADA2}" destId="{C3223A2D-7ADF-430F-8B05-5916A5B2274D}" srcOrd="1" destOrd="0" parTransId="{32209913-5AE7-4436-93E2-B0AA111B1E6E}" sibTransId="{A0F24278-6C28-405C-8676-DE11683F81F4}"/>
    <dgm:cxn modelId="{0A6CCAF8-1686-4E58-91DF-00B2AACD2ECD}" type="presOf" srcId="{C3223A2D-7ADF-430F-8B05-5916A5B2274D}" destId="{18061BA2-BFC3-4D4E-A078-358ACEA6F7BC}" srcOrd="1" destOrd="0" presId="urn:microsoft.com/office/officeart/2005/8/layout/hList7"/>
    <dgm:cxn modelId="{15A903A2-C303-4C2D-8F11-10A24DC743A4}" type="presParOf" srcId="{ECDC8B90-B8B3-4FDD-964C-BF5108F5DD60}" destId="{7DA2F56B-70C2-4BDE-8C49-3E7CBE660FAE}" srcOrd="0" destOrd="0" presId="urn:microsoft.com/office/officeart/2005/8/layout/hList7"/>
    <dgm:cxn modelId="{ED56B4A2-B209-49C2-BA83-E5A04A2D74E9}" type="presParOf" srcId="{ECDC8B90-B8B3-4FDD-964C-BF5108F5DD60}" destId="{F1645BE7-9221-4121-A220-082CD7222900}" srcOrd="1" destOrd="0" presId="urn:microsoft.com/office/officeart/2005/8/layout/hList7"/>
    <dgm:cxn modelId="{25917990-596B-40C9-912E-4F13F72BA9F5}" type="presParOf" srcId="{F1645BE7-9221-4121-A220-082CD7222900}" destId="{78149D57-8FE4-4B38-B6BE-74A0A4FE3F54}" srcOrd="0" destOrd="0" presId="urn:microsoft.com/office/officeart/2005/8/layout/hList7"/>
    <dgm:cxn modelId="{A6C87E0F-33C4-4F17-8347-916B85F8049A}" type="presParOf" srcId="{78149D57-8FE4-4B38-B6BE-74A0A4FE3F54}" destId="{3A5EFB4A-0F7A-4744-B4AE-197E078C35AE}" srcOrd="0" destOrd="0" presId="urn:microsoft.com/office/officeart/2005/8/layout/hList7"/>
    <dgm:cxn modelId="{31AECA15-C524-4612-A24A-68B30958D13E}" type="presParOf" srcId="{78149D57-8FE4-4B38-B6BE-74A0A4FE3F54}" destId="{ACE01E2F-C9D5-43DD-94E8-3E5B6B3870D2}" srcOrd="1" destOrd="0" presId="urn:microsoft.com/office/officeart/2005/8/layout/hList7"/>
    <dgm:cxn modelId="{C062260B-761F-4ADA-A7C2-6C0644343173}" type="presParOf" srcId="{78149D57-8FE4-4B38-B6BE-74A0A4FE3F54}" destId="{9216162D-B039-4752-AD9E-9D3384C8A125}" srcOrd="2" destOrd="0" presId="urn:microsoft.com/office/officeart/2005/8/layout/hList7"/>
    <dgm:cxn modelId="{009E0DC4-71C2-4B51-A77E-E77DBBAC2DB8}" type="presParOf" srcId="{78149D57-8FE4-4B38-B6BE-74A0A4FE3F54}" destId="{9537C95C-96EC-4D0C-8A1B-1B51590E392D}" srcOrd="3" destOrd="0" presId="urn:microsoft.com/office/officeart/2005/8/layout/hList7"/>
    <dgm:cxn modelId="{2CE4C13A-CB15-48CA-9890-73227C0E5F22}" type="presParOf" srcId="{F1645BE7-9221-4121-A220-082CD7222900}" destId="{FB3E3F41-3EE2-437E-866F-BF9647525E2F}" srcOrd="1" destOrd="0" presId="urn:microsoft.com/office/officeart/2005/8/layout/hList7"/>
    <dgm:cxn modelId="{69D4804A-47F2-4818-BE53-BA6CAB375111}" type="presParOf" srcId="{F1645BE7-9221-4121-A220-082CD7222900}" destId="{9505E261-E76F-4CE7-8886-5DDB5DD702BC}" srcOrd="2" destOrd="0" presId="urn:microsoft.com/office/officeart/2005/8/layout/hList7"/>
    <dgm:cxn modelId="{2E161629-DD05-4EC2-8BF3-A26289838A0E}" type="presParOf" srcId="{9505E261-E76F-4CE7-8886-5DDB5DD702BC}" destId="{F1FB9843-3C70-4C76-9AFC-01D38112294A}" srcOrd="0" destOrd="0" presId="urn:microsoft.com/office/officeart/2005/8/layout/hList7"/>
    <dgm:cxn modelId="{E556B104-B290-49D3-9CE4-204A84586C75}" type="presParOf" srcId="{9505E261-E76F-4CE7-8886-5DDB5DD702BC}" destId="{18061BA2-BFC3-4D4E-A078-358ACEA6F7BC}" srcOrd="1" destOrd="0" presId="urn:microsoft.com/office/officeart/2005/8/layout/hList7"/>
    <dgm:cxn modelId="{F2DDD092-69EF-4A28-BBB1-E076189747F3}" type="presParOf" srcId="{9505E261-E76F-4CE7-8886-5DDB5DD702BC}" destId="{ED4BFCD0-9884-4208-BA5A-3A7086D78D02}" srcOrd="2" destOrd="0" presId="urn:microsoft.com/office/officeart/2005/8/layout/hList7"/>
    <dgm:cxn modelId="{78DB7A7B-6AFE-44DF-9697-0BA997191D84}" type="presParOf" srcId="{9505E261-E76F-4CE7-8886-5DDB5DD702BC}" destId="{265DFA9D-8A20-4124-80D4-9652B1F91EC2}" srcOrd="3" destOrd="0" presId="urn:microsoft.com/office/officeart/2005/8/layout/hList7"/>
  </dgm:cxnLst>
  <dgm:bg>
    <a:effectLst>
      <a:glow rad="127000">
        <a:schemeClr val="accent1">
          <a:lumMod val="20000"/>
          <a:lumOff val="8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EFB4A-0F7A-4744-B4AE-197E078C35AE}">
      <dsp:nvSpPr>
        <dsp:cNvPr id="0" name=""/>
        <dsp:cNvSpPr/>
      </dsp:nvSpPr>
      <dsp:spPr>
        <a:xfrm>
          <a:off x="0" y="0"/>
          <a:ext cx="1986824" cy="4553607"/>
        </a:xfrm>
        <a:prstGeom prst="roundRect">
          <a:avLst>
            <a:gd name="adj" fmla="val 10000"/>
          </a:avLst>
        </a:prstGeom>
        <a:solidFill>
          <a:srgbClr val="2F43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Manufacturing Technician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Level 6, 2yrs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Contracts start August 2020, 15 week academic portion start late Sept 2020</a:t>
          </a:r>
        </a:p>
      </dsp:txBody>
      <dsp:txXfrm>
        <a:off x="53348" y="1874790"/>
        <a:ext cx="1880128" cy="1714746"/>
      </dsp:txXfrm>
    </dsp:sp>
    <dsp:sp modelId="{9537C95C-96EC-4D0C-8A1B-1B51590E392D}">
      <dsp:nvSpPr>
        <dsp:cNvPr id="0" name=""/>
        <dsp:cNvSpPr/>
      </dsp:nvSpPr>
      <dsp:spPr>
        <a:xfrm>
          <a:off x="239185" y="306363"/>
          <a:ext cx="1648364" cy="16483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B9843-3C70-4C76-9AFC-01D38112294A}">
      <dsp:nvSpPr>
        <dsp:cNvPr id="0" name=""/>
        <dsp:cNvSpPr/>
      </dsp:nvSpPr>
      <dsp:spPr>
        <a:xfrm>
          <a:off x="2049898" y="0"/>
          <a:ext cx="1986824" cy="4553607"/>
        </a:xfrm>
        <a:prstGeom prst="roundRect">
          <a:avLst>
            <a:gd name="adj" fmla="val 10000"/>
          </a:avLst>
        </a:prstGeom>
        <a:solidFill>
          <a:srgbClr val="2F43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ysClr val="window" lastClr="FFFFFF"/>
            </a:solidFill>
            <a:latin typeface="Helvetica" pitchFamily="2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Manufacturing Engineer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Level 7, 3yrs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Helvetica" pitchFamily="2" charset="0"/>
              <a:ea typeface="+mn-ea"/>
              <a:cs typeface="+mn-cs"/>
            </a:rPr>
            <a:t>Contracts start August 2020, 15 week academic portion start late Sept 2020</a:t>
          </a:r>
        </a:p>
      </dsp:txBody>
      <dsp:txXfrm>
        <a:off x="2103246" y="1874790"/>
        <a:ext cx="1880128" cy="1714746"/>
      </dsp:txXfrm>
    </dsp:sp>
    <dsp:sp modelId="{265DFA9D-8A20-4124-80D4-9652B1F91EC2}">
      <dsp:nvSpPr>
        <dsp:cNvPr id="0" name=""/>
        <dsp:cNvSpPr/>
      </dsp:nvSpPr>
      <dsp:spPr>
        <a:xfrm>
          <a:off x="2202427" y="306363"/>
          <a:ext cx="1648364" cy="164836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2F56B-70C2-4BDE-8C49-3E7CBE660FAE}">
      <dsp:nvSpPr>
        <dsp:cNvPr id="0" name=""/>
        <dsp:cNvSpPr/>
      </dsp:nvSpPr>
      <dsp:spPr>
        <a:xfrm flipV="1">
          <a:off x="198736" y="3613323"/>
          <a:ext cx="3452966" cy="138452"/>
        </a:xfrm>
        <a:prstGeom prst="leftRightArrow">
          <a:avLst/>
        </a:prstGeom>
        <a:solidFill>
          <a:srgbClr val="A5A5A5">
            <a:tint val="40000"/>
            <a:hueOff val="0"/>
            <a:satOff val="0"/>
            <a:lumOff val="0"/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236A-457C-7442-8D2D-33E3C64F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67161-7DDE-DD48-97BA-36BC0EB8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B511-6392-7944-8E5B-A1CECEFC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F9A0D-6FE9-4745-AF81-9DC2CA2E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A8CB-3E3B-DD49-9F50-04CAFB0B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C14F-AE4D-C641-9F2D-69520DA4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E2B62-2A46-EF4C-ADA7-6ECD994C1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2E3E-359D-E444-8A15-796AFAAF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F6989-8291-8A4B-A19C-4376A63A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AE7A-F8A0-FF4C-8749-8F816CBC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CA043-31C5-F54C-B950-9A8C7ABFC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FBF8E-C321-0D4F-B1B4-941E6AE73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381A-2AB9-8B48-8729-D4AF45F0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30B67-0034-0248-A182-ACCFFA95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BCD9-763F-B64F-9E55-7D800B8E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97DF-626F-2645-AB99-90E013E9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6D83-B131-EB44-AB2F-1F74F254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C847F-DD46-CC4D-A27D-69E538EF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6F818-C47C-4E46-986B-A2DC00B9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2E029-0F21-3042-AFEE-138DBE5D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7C4A-843C-C346-BECA-B2DE6AE1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6A2FC-FFD7-414C-B94B-1CDB1B2E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78CB-22A0-D047-BC2C-3F735AFF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79212-DA46-A242-BB3F-5676727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2812-AAB1-CE49-AA5F-980E2E83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6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972A-D8C3-7D4A-A869-EBD6B1E8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465A-6990-884C-93BE-B502D8845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F265B-A6AD-7B42-BD75-9D50AB45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A4FCC-5193-3743-88EC-9325B2B7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C853A-DF2E-4148-846B-A7C9B4A7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FF37-A145-D14E-96E1-C166D454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9557-163F-3F45-B970-A34003C3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E8767-8B67-3545-8FF0-1DC7E13F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4E499-6B66-9448-A5D9-C6045810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85D3D-A535-C043-A1CB-7F2E36D81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3D0E6-7EC4-804A-8C9B-A9CBFD183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A25AA-D1FD-B244-AEFC-52AD0C86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CA723-B448-4244-916C-402D9E01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F9D7D-3E2C-654E-ACEB-9920ACBB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90E7-014F-8A41-B663-A6B424FA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150D6-8D1D-7C4F-B938-592DAC6F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7FC6B-6801-7B42-846D-8710003C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F26D9-2E91-974C-803B-5525194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1EE0A-23F0-2B42-8A59-663D24C9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C3F11-B810-3C4A-8642-CEC68EA8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5126A-4D0E-1C45-B73F-BBD25B3B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4BA3-F001-7D44-B572-E1C67C37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ABF79-FA89-034C-BCBF-5FD28A50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D770A-12A6-5147-9548-C20C07EC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97058-9847-DE47-8E7E-30127002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73B9A-7DCA-5548-B761-EABC25F3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4555D-AE63-9541-A3D3-5A1E677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910C-9244-684D-839D-1F788455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DE9DE-6C5A-1146-950E-849DB0CFC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984F4-FE0C-E94A-896F-905EE32E4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DAB6-CCDF-5D40-8FA4-CEBFD865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12B1-C174-344C-AF14-590715C6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BCD1E-C275-414E-A504-51BF8FFF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91C13-162B-6542-A35E-52E2B755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387D0-42D0-E94D-A80A-88835FCA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D94D3-4866-204B-B495-8D95D2BA3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4B2E-7E4D-D048-A161-78EE37AA18B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4209C-3F05-6540-BEED-9B12DD262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4E16B-81D6-974A-93F4-DFEEC2966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C39A-670E-0D4F-9F7D-7085D44B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2008CE5-76E3-6A41-B852-5EAC93EF8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9" t="19843" r="50673" b="70923"/>
          <a:stretch/>
        </p:blipFill>
        <p:spPr>
          <a:xfrm>
            <a:off x="-13041" y="3742696"/>
            <a:ext cx="10721813" cy="313641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F5F6D6-83E1-B741-9388-FF7281F8F4CB}"/>
              </a:ext>
            </a:extLst>
          </p:cNvPr>
          <p:cNvSpPr/>
          <p:nvPr/>
        </p:nvSpPr>
        <p:spPr>
          <a:xfrm>
            <a:off x="6423044" y="239695"/>
            <a:ext cx="5553530" cy="64432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B258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E580F-72EE-E34A-9BB6-D545218E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70" y="5756063"/>
            <a:ext cx="1580011" cy="530353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AEC689-D509-F741-AB4A-170253F87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275116"/>
              </p:ext>
            </p:extLst>
          </p:nvPr>
        </p:nvGraphicFramePr>
        <p:xfrm>
          <a:off x="13936245" y="-8264568"/>
          <a:ext cx="4036723" cy="4553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Subtitle 14">
            <a:extLst>
              <a:ext uri="{FF2B5EF4-FFF2-40B4-BE49-F238E27FC236}">
                <a16:creationId xmlns:a16="http://schemas.microsoft.com/office/drawing/2014/main" id="{BCDBC68B-CE08-3747-90BD-6E0D8842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0668" y="5469186"/>
            <a:ext cx="3102202" cy="1149119"/>
          </a:xfrm>
        </p:spPr>
        <p:txBody>
          <a:bodyPr>
            <a:noAutofit/>
          </a:bodyPr>
          <a:lstStyle/>
          <a:p>
            <a:r>
              <a:rPr lang="en-GB" sz="1100" b="1" dirty="0">
                <a:solidFill>
                  <a:srgbClr val="452281"/>
                </a:solidFill>
                <a:latin typeface="Helvetica" pitchFamily="2" charset="0"/>
              </a:rPr>
              <a:t>Entry Requirements: </a:t>
            </a:r>
            <a:r>
              <a:rPr lang="en-IE" sz="1100" b="1" dirty="0">
                <a:solidFill>
                  <a:srgbClr val="452281"/>
                </a:solidFill>
                <a:latin typeface="Helvetica" pitchFamily="2" charset="0"/>
              </a:rPr>
              <a:t>Leaving Certificate (or equivalent), Grade 06 at ordinary level in 5 subjects 2 of which must be maths and a language (English  or Irish). This criteria does not apply to over 23’s but all applicants will follow company and SOLAS recruitment procedures.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ED5F5-95CE-E741-947D-9BAA894A3829}"/>
              </a:ext>
            </a:extLst>
          </p:cNvPr>
          <p:cNvSpPr/>
          <p:nvPr/>
        </p:nvSpPr>
        <p:spPr>
          <a:xfrm>
            <a:off x="345233" y="5196282"/>
            <a:ext cx="5030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 interested employees should forward their CV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xxxxxxxx</a:t>
            </a:r>
            <a:r>
              <a:rPr lang="en-IE" sz="16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-- Closing date for submission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r>
              <a:rPr lang="en-IE" sz="16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/2022</a:t>
            </a:r>
          </a:p>
          <a:p>
            <a:pPr>
              <a:spcAft>
                <a:spcPts val="0"/>
              </a:spcAft>
            </a:pPr>
            <a:endParaRPr lang="en-IE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you require more information, contact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IE" sz="1600" dirty="0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 HR or e-mail to </a:t>
            </a:r>
            <a:r>
              <a:rPr lang="en-IE" sz="1600" dirty="0" err="1">
                <a:solidFill>
                  <a:schemeClr val="bg1"/>
                </a:solidFill>
                <a:latin typeface="Helvetica" pitchFamily="2" charset="0"/>
                <a:ea typeface="Calibri" panose="020F0502020204030204" pitchFamily="34" charset="0"/>
                <a:cs typeface="Calibri" panose="020F0502020204030204" pitchFamily="34" charset="0"/>
              </a:rPr>
              <a:t>xxxxxx</a:t>
            </a:r>
            <a:endParaRPr lang="en-GB" sz="1600" dirty="0">
              <a:solidFill>
                <a:srgbClr val="FFC000"/>
              </a:solidFill>
              <a:latin typeface="Helvetica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30C689-0A49-F041-AD35-DD42D7FB2F0A}"/>
              </a:ext>
            </a:extLst>
          </p:cNvPr>
          <p:cNvSpPr/>
          <p:nvPr/>
        </p:nvSpPr>
        <p:spPr>
          <a:xfrm>
            <a:off x="5703044" y="4020811"/>
            <a:ext cx="1440000" cy="1440000"/>
          </a:xfrm>
          <a:prstGeom prst="ellipse">
            <a:avLst/>
          </a:prstGeom>
          <a:blipFill rotWithShape="1">
            <a:blip r:embed="rId9"/>
            <a:srcRect/>
            <a:stretch>
              <a:fillRect l="-16000" r="-16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EC7856-D235-8649-A625-86D8800DAD88}"/>
              </a:ext>
            </a:extLst>
          </p:cNvPr>
          <p:cNvSpPr/>
          <p:nvPr/>
        </p:nvSpPr>
        <p:spPr>
          <a:xfrm>
            <a:off x="5719948" y="2384664"/>
            <a:ext cx="1440000" cy="1440000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5337CB-D38D-4F42-8B18-56DA0ECCCAAA}"/>
              </a:ext>
            </a:extLst>
          </p:cNvPr>
          <p:cNvSpPr/>
          <p:nvPr/>
        </p:nvSpPr>
        <p:spPr>
          <a:xfrm>
            <a:off x="7365263" y="2442945"/>
            <a:ext cx="4899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2000" b="1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Manufacturing Technician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Level 6, 2yrs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Contracts start Mid-July 2022,15-week academic cycle starts early Sept 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7E86D7-E517-0E46-B1DF-D78530D5AD83}"/>
              </a:ext>
            </a:extLst>
          </p:cNvPr>
          <p:cNvSpPr/>
          <p:nvPr/>
        </p:nvSpPr>
        <p:spPr>
          <a:xfrm>
            <a:off x="4456640" y="-42705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 dirty="0">
                <a:solidFill>
                  <a:sysClr val="window" lastClr="FFFFFF"/>
                </a:solidFill>
                <a:latin typeface="Helvetica" pitchFamily="2" charset="0"/>
              </a:rPr>
              <a:t>Manufacturing Engineer</a:t>
            </a:r>
          </a:p>
          <a:p>
            <a:pPr lvl="0">
              <a:buNone/>
            </a:pPr>
            <a:r>
              <a:rPr lang="en-GB" dirty="0">
                <a:solidFill>
                  <a:sysClr val="window" lastClr="FFFFFF"/>
                </a:solidFill>
                <a:latin typeface="Helvetica" pitchFamily="2" charset="0"/>
              </a:rPr>
              <a:t>Level 7, 3yrs</a:t>
            </a:r>
          </a:p>
          <a:p>
            <a:pPr lvl="0">
              <a:buNone/>
            </a:pPr>
            <a:r>
              <a:rPr lang="en-GB" dirty="0">
                <a:solidFill>
                  <a:sysClr val="window" lastClr="FFFFFF"/>
                </a:solidFill>
                <a:latin typeface="Helvetica" pitchFamily="2" charset="0"/>
              </a:rPr>
              <a:t>Contracts start August 2020, 15 week academic portion start late Sept 2020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96C05-4620-EF4E-9FAC-269B83AC1F95}"/>
              </a:ext>
            </a:extLst>
          </p:cNvPr>
          <p:cNvSpPr/>
          <p:nvPr/>
        </p:nvSpPr>
        <p:spPr>
          <a:xfrm>
            <a:off x="7352222" y="4080553"/>
            <a:ext cx="4899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2000" b="1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Manufacturing Engineer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Level 7, 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3</a:t>
            </a:r>
            <a:r>
              <a:rPr lang="en-GB" sz="2000" dirty="0">
                <a:solidFill>
                  <a:srgbClr val="DB2583"/>
                </a:solidFill>
                <a:latin typeface="Helvetica" pitchFamily="2" charset="0"/>
                <a:ea typeface="+mn-ea"/>
                <a:cs typeface="+mn-cs"/>
              </a:rPr>
              <a:t>yrs </a:t>
            </a:r>
          </a:p>
          <a:p>
            <a:pPr lvl="0">
              <a:buNone/>
            </a:pPr>
            <a:r>
              <a:rPr lang="en-GB" sz="2000" dirty="0">
                <a:solidFill>
                  <a:srgbClr val="DB2583"/>
                </a:solidFill>
                <a:latin typeface="Helvetica" pitchFamily="2" charset="0"/>
              </a:rPr>
              <a:t>Contracts start Mid-July 2022,15-week academic cycle starts early Sept 2022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B40915ED-F874-584C-954A-14D797360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15" y="2636184"/>
            <a:ext cx="5385090" cy="1714603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n/>
                <a:solidFill>
                  <a:srgbClr val="DB2583"/>
                </a:solidFill>
                <a:latin typeface="Helvetica" pitchFamily="2" charset="0"/>
                <a:ea typeface="Helvetica" charset="0"/>
                <a:cs typeface="Helvetica" charset="0"/>
              </a:rPr>
              <a:t>Get a Higher Certificate or Degree by Apprenticeship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3A4DEE-85D6-8E41-A2E3-E62335233F95}"/>
              </a:ext>
            </a:extLst>
          </p:cNvPr>
          <p:cNvSpPr txBox="1"/>
          <p:nvPr/>
        </p:nvSpPr>
        <p:spPr>
          <a:xfrm>
            <a:off x="377915" y="410204"/>
            <a:ext cx="3039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ADD YOUR COMPANY</a:t>
            </a:r>
          </a:p>
          <a:p>
            <a:r>
              <a:rPr lang="en-US" sz="2800" dirty="0">
                <a:latin typeface="Helvetica" pitchFamily="2" charset="0"/>
              </a:rPr>
              <a:t>LOGO HERE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98B7D0-E751-7B43-978E-7CB3460829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8391" y="785165"/>
            <a:ext cx="4822835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Get a Higher Certificate or Degree by Apprenticeship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 Higher Cert or Degree by Apprenticeship</dc:title>
  <dc:creator>Emma Fortune</dc:creator>
  <cp:lastModifiedBy>Trish Breen</cp:lastModifiedBy>
  <cp:revision>15</cp:revision>
  <dcterms:created xsi:type="dcterms:W3CDTF">2021-04-08T08:25:18Z</dcterms:created>
  <dcterms:modified xsi:type="dcterms:W3CDTF">2021-09-01T15:14:03Z</dcterms:modified>
</cp:coreProperties>
</file>